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64" r:id="rId4"/>
    <p:sldId id="347" r:id="rId5"/>
    <p:sldId id="362" r:id="rId6"/>
    <p:sldId id="261" r:id="rId7"/>
    <p:sldId id="275" r:id="rId8"/>
    <p:sldId id="274" r:id="rId9"/>
    <p:sldId id="276" r:id="rId10"/>
    <p:sldId id="368" r:id="rId11"/>
    <p:sldId id="372" r:id="rId12"/>
    <p:sldId id="385" r:id="rId13"/>
    <p:sldId id="382" r:id="rId14"/>
    <p:sldId id="383" r:id="rId15"/>
    <p:sldId id="384" r:id="rId16"/>
    <p:sldId id="386" r:id="rId17"/>
    <p:sldId id="374" r:id="rId18"/>
    <p:sldId id="376" r:id="rId19"/>
    <p:sldId id="378" r:id="rId20"/>
    <p:sldId id="375" r:id="rId21"/>
    <p:sldId id="379" r:id="rId22"/>
    <p:sldId id="389" r:id="rId23"/>
    <p:sldId id="380" r:id="rId24"/>
    <p:sldId id="387" r:id="rId25"/>
    <p:sldId id="388" r:id="rId26"/>
    <p:sldId id="373" r:id="rId27"/>
    <p:sldId id="377" r:id="rId28"/>
    <p:sldId id="381" r:id="rId29"/>
    <p:sldId id="390" r:id="rId30"/>
    <p:sldId id="263" r:id="rId31"/>
    <p:sldId id="391" r:id="rId32"/>
    <p:sldId id="392" r:id="rId33"/>
    <p:sldId id="393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1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" y="18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27AD2-6FBD-41C9-A901-174DAEEF5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7A4AD8C-B8FD-4FE2-9CCF-A88C5C262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51AA19-E4F0-442C-A242-F49B5C87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0D41-2A21-450C-AB45-E65BD91BCEA6}" type="datetimeFigureOut">
              <a:rPr lang="ru-RU" smtClean="0"/>
              <a:t>03.03.2022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92F4FE-465A-4350-BF94-2EF38CD28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87C04F-2C01-47D9-B8F9-6854B048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5C9C-E991-4ACB-84F4-EA751475EC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60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456109-E18D-4F58-9A7F-382FC216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6B40704-DD17-4EF1-BA07-E06F4F1D1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228F6C-46AD-44B0-8D74-2AE245514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0D41-2A21-450C-AB45-E65BD91BCEA6}" type="datetimeFigureOut">
              <a:rPr lang="ru-RU" smtClean="0"/>
              <a:t>03.03.2022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49B6D1-8A4B-4487-989E-538B457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7CFDAA-1FD7-4C3B-BA2A-4C124CCD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5C9C-E991-4ACB-84F4-EA751475EC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0854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733AF3D-CCE9-450C-8538-C9ABC95EF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4A58C06-F325-4426-8092-F917657FD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0318A9-69BC-43DD-BDB2-8936C9B88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0D41-2A21-450C-AB45-E65BD91BCEA6}" type="datetimeFigureOut">
              <a:rPr lang="ru-RU" smtClean="0"/>
              <a:t>03.03.2022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1B1D34-40B4-485D-8A7B-059D095BE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15D492-86F1-49FE-B593-B4A9D548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5C9C-E991-4ACB-84F4-EA751475EC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311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ED9A77-510D-4C5C-8F6A-0169414A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AFD485-6CA6-427B-B89F-3B020FAB6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2F39A2-3501-4DD4-B56D-D522474FF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0D41-2A21-450C-AB45-E65BD91BCEA6}" type="datetimeFigureOut">
              <a:rPr lang="ru-RU" smtClean="0"/>
              <a:t>03.03.2022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E6859B-B3E8-4D83-AF47-59342858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A9687D-92E3-4072-8344-7D5CFDB9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5C9C-E991-4ACB-84F4-EA751475EC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88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F72CD-64AF-44C1-B4D6-93941732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181348-8D38-4FE9-B87E-94341CC6C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2667DF-FC7C-4B71-8B26-F51D1192B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0D41-2A21-450C-AB45-E65BD91BCEA6}" type="datetimeFigureOut">
              <a:rPr lang="ru-RU" smtClean="0"/>
              <a:t>03.03.2022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6DB1FB-7CFE-4912-BFF5-F9D76C7DB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2CF338-5D58-4FCA-AE3A-E85BBB3D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5C9C-E991-4ACB-84F4-EA751475EC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879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3007F-16B3-47CA-A9B8-EDBF1D44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701DE7-CE47-4A3A-BE0A-86FD06155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3BEBDEC-4F0E-4FE0-862A-0BEA22D3F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984307F-F055-4FD5-A75B-180B9024C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0D41-2A21-450C-AB45-E65BD91BCEA6}" type="datetimeFigureOut">
              <a:rPr lang="ru-RU" smtClean="0"/>
              <a:t>03.03.2022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70B446-174D-44E6-9EBB-CA1FE4014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4872E3-CE43-4CD0-8D84-939A49910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5C9C-E991-4ACB-84F4-EA751475EC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53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5DD8BE-B0E8-4128-9D29-64079121F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2BFD22-96FF-4830-84B5-406DA9178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6EBE3C9-AD51-4561-95F0-70010F695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460264-3EB6-44E4-A0E7-49F493531F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E8047F-77FE-4B84-8836-EA2C12721E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40642CC-4FF8-457F-AE15-B7ED790F4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0D41-2A21-450C-AB45-E65BD91BCEA6}" type="datetimeFigureOut">
              <a:rPr lang="ru-RU" smtClean="0"/>
              <a:t>03.03.2022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5BE4EC1-0A09-4586-B726-E18418F5B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7851954-D84A-4E98-B368-BD53B5D0A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5C9C-E991-4ACB-84F4-EA751475EC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8413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A9FE31-37CA-418B-BC40-C1AAE30A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C8F4387-1508-4797-BE3C-0C00DD5F5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0D41-2A21-450C-AB45-E65BD91BCEA6}" type="datetimeFigureOut">
              <a:rPr lang="ru-RU" smtClean="0"/>
              <a:t>03.03.2022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6E3C39F-C775-404E-B40E-FE0E3D13F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CECD732-F189-4126-9521-8460BB973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5C9C-E991-4ACB-84F4-EA751475EC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48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150BA11-FAF2-4FB8-A988-1BACF8BE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0D41-2A21-450C-AB45-E65BD91BCEA6}" type="datetimeFigureOut">
              <a:rPr lang="ru-RU" smtClean="0"/>
              <a:t>03.03.2022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298AC21-0E1E-4E34-BBDE-F80FC3A0D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D478D2-0BFB-4508-B397-F6D1322A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5C9C-E991-4ACB-84F4-EA751475EC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881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9B4D8B-14D9-4A8C-BF51-79652DA01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B2C18A-2F53-44B9-970C-4797A4901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12BD1F-6122-4DF8-824D-4A2EE7CF82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6316C64-4A78-43A2-A736-DEAF6DE1A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0D41-2A21-450C-AB45-E65BD91BCEA6}" type="datetimeFigureOut">
              <a:rPr lang="ru-RU" smtClean="0"/>
              <a:t>03.03.2022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9936AD-7240-49F4-AFFC-A17DAFCA5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2FCB95-14A3-48B4-B73D-2D01660CC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5C9C-E991-4ACB-84F4-EA751475EC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254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00501-CC97-4240-9A51-90F5CB25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C6ECE02-673E-4065-9D2E-0CDC3C058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BAA1B30-8D43-4294-A595-D6D9AFF6D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3B27D6-B5C6-47C5-9608-F7D59FB1B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0D41-2A21-450C-AB45-E65BD91BCEA6}" type="datetimeFigureOut">
              <a:rPr lang="ru-RU" smtClean="0"/>
              <a:t>03.03.2022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2E72034-3231-46B5-AE5F-3FE166BCC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453C45E-33F9-4A40-B028-7C54EE37A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5C9C-E991-4ACB-84F4-EA751475EC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62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768A4D-8A32-43C0-B6CA-24A1F7B5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3A6921-A1FD-49E6-A22A-E9BE98A55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73AB4D-5363-4634-A450-C77F927606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E0D41-2A21-450C-AB45-E65BD91BCEA6}" type="datetimeFigureOut">
              <a:rPr lang="ru-RU" smtClean="0"/>
              <a:t>03.03.2022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BFE35F-23A1-4524-B76E-8F2E6D9E8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4DFFC5-88F2-483E-BFC6-84B06D1E2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C5C9C-E991-4ACB-84F4-EA751475EC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03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530F97-ECD5-45E0-AC59-70F1B6602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Практическое занятие </a:t>
            </a:r>
            <a:r>
              <a:rPr lang="en-US" sz="4400" dirty="0"/>
              <a:t>2</a:t>
            </a:r>
            <a:r>
              <a:rPr lang="ru-RU" sz="4400" dirty="0"/>
              <a:t>. </a:t>
            </a:r>
            <a:r>
              <a:rPr lang="en-US" sz="4400" dirty="0"/>
              <a:t>JavaScript</a:t>
            </a:r>
            <a:r>
              <a:rPr lang="ru-RU" sz="4400" dirty="0"/>
              <a:t> и</a:t>
            </a:r>
            <a:r>
              <a:rPr lang="en-US" sz="4400" dirty="0"/>
              <a:t> html</a:t>
            </a:r>
            <a:r>
              <a:rPr lang="ru-RU" sz="4400" dirty="0"/>
              <a:t> в </a:t>
            </a:r>
            <a:r>
              <a:rPr lang="en-US" sz="3200" dirty="0"/>
              <a:t>Visual Studio Code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AEFB0B-6198-4F4A-BF26-35D84491E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ru-RU" dirty="0"/>
            </a:br>
            <a:r>
              <a:rPr lang="ru-RU" dirty="0"/>
              <a:t>Применении JS в создании </a:t>
            </a:r>
            <a:r>
              <a:rPr lang="ru-RU" dirty="0" err="1"/>
              <a:t>html</a:t>
            </a:r>
            <a:r>
              <a:rPr lang="ru-RU" dirty="0"/>
              <a:t> страниц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2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91C004-D719-4203-90E5-870335DF7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клонирования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550BFC-2955-4727-9A4C-85D36CB32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A59B78-E0F1-4F22-96F2-C393F923F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87" y="2386012"/>
            <a:ext cx="6296025" cy="1704975"/>
          </a:xfrm>
          <a:prstGeom prst="rect">
            <a:avLst/>
          </a:prstGeom>
        </p:spPr>
      </p:pic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3BA1981A-E313-42E4-812E-44211404B615}"/>
              </a:ext>
            </a:extLst>
          </p:cNvPr>
          <p:cNvSpPr/>
          <p:nvPr/>
        </p:nvSpPr>
        <p:spPr>
          <a:xfrm>
            <a:off x="1689100" y="2463800"/>
            <a:ext cx="457200" cy="965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C5D818-856A-490A-B28A-291303EB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018" y="3821723"/>
            <a:ext cx="4875169" cy="295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37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59CDEB-CE77-4957-A493-0DC28B2A5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96" y="0"/>
            <a:ext cx="10515600" cy="1325563"/>
          </a:xfrm>
        </p:spPr>
        <p:txBody>
          <a:bodyPr/>
          <a:lstStyle/>
          <a:p>
            <a:r>
              <a:rPr lang="ru-RU" dirty="0"/>
              <a:t>Отображения странички</a:t>
            </a:r>
            <a:r>
              <a:rPr lang="en-US" dirty="0"/>
              <a:t> html</a:t>
            </a:r>
            <a:r>
              <a:rPr lang="ru-RU" dirty="0"/>
              <a:t> непосредственно в </a:t>
            </a:r>
            <a:r>
              <a:rPr lang="en-US" dirty="0"/>
              <a:t>Visual Studio Code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26C992-6BD0-43A4-BA9B-FBA85DDCD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57" y="1161439"/>
            <a:ext cx="5864229" cy="55324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50B8B8-73F8-4A7D-943C-0D6544F72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178" y="3927657"/>
            <a:ext cx="2800350" cy="80010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A5A1491-31DF-4000-A68A-D0C7D9111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522" y="1325563"/>
            <a:ext cx="4689231" cy="5521305"/>
          </a:xfrm>
          <a:prstGeom prst="rect">
            <a:avLst/>
          </a:prstGeom>
        </p:spPr>
      </p:pic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9ABCAD08-A61D-4030-B3E1-12043942D972}"/>
              </a:ext>
            </a:extLst>
          </p:cNvPr>
          <p:cNvSpPr/>
          <p:nvPr/>
        </p:nvSpPr>
        <p:spPr>
          <a:xfrm>
            <a:off x="6435969" y="4086215"/>
            <a:ext cx="73855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373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7D0666-C7C0-41B3-A16E-F0468A0CD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Копирование содержимого </a:t>
            </a:r>
            <a:r>
              <a:rPr lang="en-US" sz="4400" dirty="0"/>
              <a:t>sample-7.html</a:t>
            </a:r>
            <a:r>
              <a:rPr lang="ru-RU" sz="4400" dirty="0"/>
              <a:t> в файл</a:t>
            </a:r>
            <a:r>
              <a:rPr lang="en-US" sz="4400" dirty="0"/>
              <a:t> Htmljs_1.html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9D3E7F-3574-42B4-B81D-1CB9E7809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69" y="1877397"/>
            <a:ext cx="5031398" cy="42891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106653-77F1-4391-83EC-0C84E6E42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092992"/>
            <a:ext cx="4713398" cy="431782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584D3E-7CCF-45F4-A70D-BE58CCE090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63" t="30568" r="57306"/>
          <a:stretch/>
        </p:blipFill>
        <p:spPr>
          <a:xfrm>
            <a:off x="9624646" y="5379794"/>
            <a:ext cx="1418492" cy="886191"/>
          </a:xfrm>
          <a:prstGeom prst="rect">
            <a:avLst/>
          </a:prstGeom>
        </p:spPr>
      </p:pic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935741FA-71B6-4C0E-AB5A-CC0910EC9658}"/>
              </a:ext>
            </a:extLst>
          </p:cNvPr>
          <p:cNvSpPr/>
          <p:nvPr/>
        </p:nvSpPr>
        <p:spPr>
          <a:xfrm>
            <a:off x="6620602" y="5168393"/>
            <a:ext cx="4458426" cy="1219200"/>
          </a:xfrm>
          <a:custGeom>
            <a:avLst/>
            <a:gdLst>
              <a:gd name="connsiteX0" fmla="*/ 0 w 4458426"/>
              <a:gd name="connsiteY0" fmla="*/ 457200 h 1219200"/>
              <a:gd name="connsiteX1" fmla="*/ 140677 w 4458426"/>
              <a:gd name="connsiteY1" fmla="*/ 480646 h 1219200"/>
              <a:gd name="connsiteX2" fmla="*/ 199293 w 4458426"/>
              <a:gd name="connsiteY2" fmla="*/ 492369 h 1219200"/>
              <a:gd name="connsiteX3" fmla="*/ 668216 w 4458426"/>
              <a:gd name="connsiteY3" fmla="*/ 515816 h 1219200"/>
              <a:gd name="connsiteX4" fmla="*/ 1266093 w 4458426"/>
              <a:gd name="connsiteY4" fmla="*/ 457200 h 1219200"/>
              <a:gd name="connsiteX5" fmla="*/ 1547447 w 4458426"/>
              <a:gd name="connsiteY5" fmla="*/ 410308 h 1219200"/>
              <a:gd name="connsiteX6" fmla="*/ 1781908 w 4458426"/>
              <a:gd name="connsiteY6" fmla="*/ 339969 h 1219200"/>
              <a:gd name="connsiteX7" fmla="*/ 2016370 w 4458426"/>
              <a:gd name="connsiteY7" fmla="*/ 269631 h 1219200"/>
              <a:gd name="connsiteX8" fmla="*/ 2215662 w 4458426"/>
              <a:gd name="connsiteY8" fmla="*/ 246185 h 1219200"/>
              <a:gd name="connsiteX9" fmla="*/ 2309447 w 4458426"/>
              <a:gd name="connsiteY9" fmla="*/ 222739 h 1219200"/>
              <a:gd name="connsiteX10" fmla="*/ 2497016 w 4458426"/>
              <a:gd name="connsiteY10" fmla="*/ 175846 h 1219200"/>
              <a:gd name="connsiteX11" fmla="*/ 2590800 w 4458426"/>
              <a:gd name="connsiteY11" fmla="*/ 140677 h 1219200"/>
              <a:gd name="connsiteX12" fmla="*/ 2719754 w 4458426"/>
              <a:gd name="connsiteY12" fmla="*/ 117231 h 1219200"/>
              <a:gd name="connsiteX13" fmla="*/ 2907323 w 4458426"/>
              <a:gd name="connsiteY13" fmla="*/ 70339 h 1219200"/>
              <a:gd name="connsiteX14" fmla="*/ 3071447 w 4458426"/>
              <a:gd name="connsiteY14" fmla="*/ 46892 h 1219200"/>
              <a:gd name="connsiteX15" fmla="*/ 3188677 w 4458426"/>
              <a:gd name="connsiteY15" fmla="*/ 23446 h 1219200"/>
              <a:gd name="connsiteX16" fmla="*/ 3587262 w 4458426"/>
              <a:gd name="connsiteY16" fmla="*/ 0 h 1219200"/>
              <a:gd name="connsiteX17" fmla="*/ 3810000 w 4458426"/>
              <a:gd name="connsiteY17" fmla="*/ 11723 h 1219200"/>
              <a:gd name="connsiteX18" fmla="*/ 3997570 w 4458426"/>
              <a:gd name="connsiteY18" fmla="*/ 58616 h 1219200"/>
              <a:gd name="connsiteX19" fmla="*/ 4114800 w 4458426"/>
              <a:gd name="connsiteY19" fmla="*/ 93785 h 1219200"/>
              <a:gd name="connsiteX20" fmla="*/ 4255477 w 4458426"/>
              <a:gd name="connsiteY20" fmla="*/ 211016 h 1219200"/>
              <a:gd name="connsiteX21" fmla="*/ 4407877 w 4458426"/>
              <a:gd name="connsiteY21" fmla="*/ 398585 h 1219200"/>
              <a:gd name="connsiteX22" fmla="*/ 4443047 w 4458426"/>
              <a:gd name="connsiteY22" fmla="*/ 480646 h 1219200"/>
              <a:gd name="connsiteX23" fmla="*/ 4431323 w 4458426"/>
              <a:gd name="connsiteY23" fmla="*/ 820616 h 1219200"/>
              <a:gd name="connsiteX24" fmla="*/ 4372708 w 4458426"/>
              <a:gd name="connsiteY24" fmla="*/ 926123 h 1219200"/>
              <a:gd name="connsiteX25" fmla="*/ 4220308 w 4458426"/>
              <a:gd name="connsiteY25" fmla="*/ 1101969 h 1219200"/>
              <a:gd name="connsiteX26" fmla="*/ 4114800 w 4458426"/>
              <a:gd name="connsiteY26" fmla="*/ 1148862 h 1219200"/>
              <a:gd name="connsiteX27" fmla="*/ 4021016 w 4458426"/>
              <a:gd name="connsiteY27" fmla="*/ 1195754 h 1219200"/>
              <a:gd name="connsiteX28" fmla="*/ 3845170 w 4458426"/>
              <a:gd name="connsiteY28" fmla="*/ 1219200 h 1219200"/>
              <a:gd name="connsiteX29" fmla="*/ 3188677 w 4458426"/>
              <a:gd name="connsiteY29" fmla="*/ 1207477 h 1219200"/>
              <a:gd name="connsiteX30" fmla="*/ 2754923 w 4458426"/>
              <a:gd name="connsiteY30" fmla="*/ 1184031 h 1219200"/>
              <a:gd name="connsiteX31" fmla="*/ 2297723 w 4458426"/>
              <a:gd name="connsiteY31" fmla="*/ 1090246 h 1219200"/>
              <a:gd name="connsiteX32" fmla="*/ 1817077 w 4458426"/>
              <a:gd name="connsiteY32" fmla="*/ 984739 h 1219200"/>
              <a:gd name="connsiteX33" fmla="*/ 1711570 w 4458426"/>
              <a:gd name="connsiteY33" fmla="*/ 949569 h 1219200"/>
              <a:gd name="connsiteX34" fmla="*/ 1570893 w 4458426"/>
              <a:gd name="connsiteY34" fmla="*/ 926123 h 1219200"/>
              <a:gd name="connsiteX35" fmla="*/ 1418493 w 4458426"/>
              <a:gd name="connsiteY35" fmla="*/ 879231 h 1219200"/>
              <a:gd name="connsiteX36" fmla="*/ 1312985 w 4458426"/>
              <a:gd name="connsiteY36" fmla="*/ 855785 h 1219200"/>
              <a:gd name="connsiteX37" fmla="*/ 1125416 w 4458426"/>
              <a:gd name="connsiteY37" fmla="*/ 808892 h 1219200"/>
              <a:gd name="connsiteX38" fmla="*/ 914400 w 4458426"/>
              <a:gd name="connsiteY38" fmla="*/ 750277 h 1219200"/>
              <a:gd name="connsiteX39" fmla="*/ 668216 w 4458426"/>
              <a:gd name="connsiteY39" fmla="*/ 715108 h 1219200"/>
              <a:gd name="connsiteX40" fmla="*/ 550985 w 4458426"/>
              <a:gd name="connsiteY40" fmla="*/ 691662 h 1219200"/>
              <a:gd name="connsiteX41" fmla="*/ 468923 w 4458426"/>
              <a:gd name="connsiteY41" fmla="*/ 679939 h 1219200"/>
              <a:gd name="connsiteX42" fmla="*/ 363416 w 4458426"/>
              <a:gd name="connsiteY42" fmla="*/ 668216 h 1219200"/>
              <a:gd name="connsiteX43" fmla="*/ 293077 w 4458426"/>
              <a:gd name="connsiteY43" fmla="*/ 656492 h 1219200"/>
              <a:gd name="connsiteX44" fmla="*/ 128954 w 4458426"/>
              <a:gd name="connsiteY44" fmla="*/ 633046 h 1219200"/>
              <a:gd name="connsiteX45" fmla="*/ 82062 w 4458426"/>
              <a:gd name="connsiteY45" fmla="*/ 609600 h 1219200"/>
              <a:gd name="connsiteX46" fmla="*/ 105508 w 4458426"/>
              <a:gd name="connsiteY46" fmla="*/ 656492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458426" h="1219200">
                <a:moveTo>
                  <a:pt x="0" y="457200"/>
                </a:moveTo>
                <a:cubicBezTo>
                  <a:pt x="138141" y="484828"/>
                  <a:pt x="-33815" y="451564"/>
                  <a:pt x="140677" y="480646"/>
                </a:cubicBezTo>
                <a:cubicBezTo>
                  <a:pt x="160331" y="483922"/>
                  <a:pt x="179412" y="491044"/>
                  <a:pt x="199293" y="492369"/>
                </a:cubicBezTo>
                <a:cubicBezTo>
                  <a:pt x="355449" y="502780"/>
                  <a:pt x="668216" y="515816"/>
                  <a:pt x="668216" y="515816"/>
                </a:cubicBezTo>
                <a:cubicBezTo>
                  <a:pt x="1062355" y="499392"/>
                  <a:pt x="849651" y="518142"/>
                  <a:pt x="1266093" y="457200"/>
                </a:cubicBezTo>
                <a:cubicBezTo>
                  <a:pt x="1343849" y="445821"/>
                  <a:pt x="1466754" y="431826"/>
                  <a:pt x="1547447" y="410308"/>
                </a:cubicBezTo>
                <a:cubicBezTo>
                  <a:pt x="1626287" y="389284"/>
                  <a:pt x="1704500" y="365771"/>
                  <a:pt x="1781908" y="339969"/>
                </a:cubicBezTo>
                <a:cubicBezTo>
                  <a:pt x="1859979" y="313946"/>
                  <a:pt x="1935376" y="284817"/>
                  <a:pt x="2016370" y="269631"/>
                </a:cubicBezTo>
                <a:cubicBezTo>
                  <a:pt x="2039807" y="265236"/>
                  <a:pt x="2197293" y="248226"/>
                  <a:pt x="2215662" y="246185"/>
                </a:cubicBezTo>
                <a:lnTo>
                  <a:pt x="2309447" y="222739"/>
                </a:lnTo>
                <a:cubicBezTo>
                  <a:pt x="2388698" y="204091"/>
                  <a:pt x="2422976" y="200526"/>
                  <a:pt x="2497016" y="175846"/>
                </a:cubicBezTo>
                <a:cubicBezTo>
                  <a:pt x="2528690" y="165288"/>
                  <a:pt x="2558512" y="149174"/>
                  <a:pt x="2590800" y="140677"/>
                </a:cubicBezTo>
                <a:cubicBezTo>
                  <a:pt x="2633051" y="129558"/>
                  <a:pt x="2677105" y="126708"/>
                  <a:pt x="2719754" y="117231"/>
                </a:cubicBezTo>
                <a:cubicBezTo>
                  <a:pt x="2782667" y="103251"/>
                  <a:pt x="2843524" y="79453"/>
                  <a:pt x="2907323" y="70339"/>
                </a:cubicBezTo>
                <a:cubicBezTo>
                  <a:pt x="2962031" y="62523"/>
                  <a:pt x="3016935" y="55977"/>
                  <a:pt x="3071447" y="46892"/>
                </a:cubicBezTo>
                <a:cubicBezTo>
                  <a:pt x="3110755" y="40341"/>
                  <a:pt x="3149267" y="29357"/>
                  <a:pt x="3188677" y="23446"/>
                </a:cubicBezTo>
                <a:cubicBezTo>
                  <a:pt x="3302093" y="6434"/>
                  <a:pt x="3499030" y="3676"/>
                  <a:pt x="3587262" y="0"/>
                </a:cubicBezTo>
                <a:cubicBezTo>
                  <a:pt x="3661508" y="3908"/>
                  <a:pt x="3736398" y="1208"/>
                  <a:pt x="3810000" y="11723"/>
                </a:cubicBezTo>
                <a:cubicBezTo>
                  <a:pt x="3873800" y="20837"/>
                  <a:pt x="3935602" y="40911"/>
                  <a:pt x="3997570" y="58616"/>
                </a:cubicBezTo>
                <a:cubicBezTo>
                  <a:pt x="4091513" y="85457"/>
                  <a:pt x="4052643" y="73066"/>
                  <a:pt x="4114800" y="93785"/>
                </a:cubicBezTo>
                <a:cubicBezTo>
                  <a:pt x="4161692" y="132862"/>
                  <a:pt x="4215752" y="164671"/>
                  <a:pt x="4255477" y="211016"/>
                </a:cubicBezTo>
                <a:cubicBezTo>
                  <a:pt x="4293720" y="255632"/>
                  <a:pt x="4379250" y="352782"/>
                  <a:pt x="4407877" y="398585"/>
                </a:cubicBezTo>
                <a:cubicBezTo>
                  <a:pt x="4423650" y="423821"/>
                  <a:pt x="4431324" y="453292"/>
                  <a:pt x="4443047" y="480646"/>
                </a:cubicBezTo>
                <a:cubicBezTo>
                  <a:pt x="4459885" y="615348"/>
                  <a:pt x="4471127" y="650029"/>
                  <a:pt x="4431323" y="820616"/>
                </a:cubicBezTo>
                <a:cubicBezTo>
                  <a:pt x="4422181" y="859795"/>
                  <a:pt x="4395025" y="892648"/>
                  <a:pt x="4372708" y="926123"/>
                </a:cubicBezTo>
                <a:cubicBezTo>
                  <a:pt x="4351362" y="958142"/>
                  <a:pt x="4261818" y="1074296"/>
                  <a:pt x="4220308" y="1101969"/>
                </a:cubicBezTo>
                <a:cubicBezTo>
                  <a:pt x="4188285" y="1123317"/>
                  <a:pt x="4149623" y="1132474"/>
                  <a:pt x="4114800" y="1148862"/>
                </a:cubicBezTo>
                <a:cubicBezTo>
                  <a:pt x="4083176" y="1163744"/>
                  <a:pt x="4053931" y="1183999"/>
                  <a:pt x="4021016" y="1195754"/>
                </a:cubicBezTo>
                <a:cubicBezTo>
                  <a:pt x="3997252" y="1204241"/>
                  <a:pt x="3853005" y="1218329"/>
                  <a:pt x="3845170" y="1219200"/>
                </a:cubicBezTo>
                <a:lnTo>
                  <a:pt x="3188677" y="1207477"/>
                </a:lnTo>
                <a:cubicBezTo>
                  <a:pt x="3101971" y="1205388"/>
                  <a:pt x="2877129" y="1202135"/>
                  <a:pt x="2754923" y="1184031"/>
                </a:cubicBezTo>
                <a:cubicBezTo>
                  <a:pt x="2536816" y="1151719"/>
                  <a:pt x="2532532" y="1140054"/>
                  <a:pt x="2297723" y="1090246"/>
                </a:cubicBezTo>
                <a:cubicBezTo>
                  <a:pt x="2106532" y="1049690"/>
                  <a:pt x="2056464" y="1064537"/>
                  <a:pt x="1817077" y="984739"/>
                </a:cubicBezTo>
                <a:cubicBezTo>
                  <a:pt x="1781908" y="973016"/>
                  <a:pt x="1747633" y="958156"/>
                  <a:pt x="1711570" y="949569"/>
                </a:cubicBezTo>
                <a:cubicBezTo>
                  <a:pt x="1665324" y="938558"/>
                  <a:pt x="1617119" y="937217"/>
                  <a:pt x="1570893" y="926123"/>
                </a:cubicBezTo>
                <a:cubicBezTo>
                  <a:pt x="1519210" y="913719"/>
                  <a:pt x="1469771" y="893216"/>
                  <a:pt x="1418493" y="879231"/>
                </a:cubicBezTo>
                <a:cubicBezTo>
                  <a:pt x="1383735" y="869752"/>
                  <a:pt x="1347937" y="864523"/>
                  <a:pt x="1312985" y="855785"/>
                </a:cubicBezTo>
                <a:cubicBezTo>
                  <a:pt x="1046173" y="789083"/>
                  <a:pt x="1448790" y="880756"/>
                  <a:pt x="1125416" y="808892"/>
                </a:cubicBezTo>
                <a:cubicBezTo>
                  <a:pt x="1031175" y="761773"/>
                  <a:pt x="1086982" y="784793"/>
                  <a:pt x="914400" y="750277"/>
                </a:cubicBezTo>
                <a:cubicBezTo>
                  <a:pt x="847428" y="736883"/>
                  <a:pt x="714136" y="721668"/>
                  <a:pt x="668216" y="715108"/>
                </a:cubicBezTo>
                <a:cubicBezTo>
                  <a:pt x="454073" y="684516"/>
                  <a:pt x="707639" y="720144"/>
                  <a:pt x="550985" y="691662"/>
                </a:cubicBezTo>
                <a:cubicBezTo>
                  <a:pt x="523799" y="686719"/>
                  <a:pt x="496341" y="683366"/>
                  <a:pt x="468923" y="679939"/>
                </a:cubicBezTo>
                <a:cubicBezTo>
                  <a:pt x="433811" y="675550"/>
                  <a:pt x="398491" y="672893"/>
                  <a:pt x="363416" y="668216"/>
                </a:cubicBezTo>
                <a:cubicBezTo>
                  <a:pt x="339855" y="665074"/>
                  <a:pt x="316638" y="659634"/>
                  <a:pt x="293077" y="656492"/>
                </a:cubicBezTo>
                <a:cubicBezTo>
                  <a:pt x="125982" y="634212"/>
                  <a:pt x="245797" y="656414"/>
                  <a:pt x="128954" y="633046"/>
                </a:cubicBezTo>
                <a:cubicBezTo>
                  <a:pt x="113323" y="625231"/>
                  <a:pt x="94419" y="597243"/>
                  <a:pt x="82062" y="609600"/>
                </a:cubicBezTo>
                <a:cubicBezTo>
                  <a:pt x="69705" y="621957"/>
                  <a:pt x="105508" y="656492"/>
                  <a:pt x="105508" y="6564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198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D74DA-D013-454A-B1BE-07C52FC71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значения (даты)в браузере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7EC6CA-97DE-4594-A7A9-93C670C44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112" y="1790700"/>
            <a:ext cx="4143375" cy="22764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F8AA9B-4F98-42E7-8FA8-E4748AC5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356" y="4067175"/>
            <a:ext cx="86010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7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392600-97E0-478B-AA15-ACE8539E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https://learn.javascript.ru/var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C7EFD2-AE75-4702-8078-2D6268C4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25" y="1524000"/>
            <a:ext cx="7753350" cy="1524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3BE8FD-1329-4DC8-963A-2AA246C79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25" y="3273425"/>
            <a:ext cx="83248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8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04768-8E96-4872-AFA0-976C14B33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нескольких переменных для формирования приветствия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DC3B23-6444-4484-9653-FC675D88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1690688"/>
            <a:ext cx="6000750" cy="2895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49AFF3-59E6-4723-82C4-9BA66CBF9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175" y="2262188"/>
            <a:ext cx="5638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13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584215-4593-4A5F-A7EE-C85285C8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1509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Для выполнения задания с</a:t>
            </a:r>
            <a:r>
              <a:rPr lang="ru-RU" sz="4400" dirty="0"/>
              <a:t>оздайте </a:t>
            </a:r>
            <a:r>
              <a:rPr lang="en-US" sz="4400" dirty="0" err="1"/>
              <a:t>Htmljs</a:t>
            </a:r>
            <a:r>
              <a:rPr lang="en-US" sz="4400" dirty="0"/>
              <a:t>_</a:t>
            </a:r>
            <a:r>
              <a:rPr lang="ru-RU" sz="4400" dirty="0"/>
              <a:t>2</a:t>
            </a:r>
            <a:r>
              <a:rPr lang="en-US" sz="4400" dirty="0"/>
              <a:t>.html</a:t>
            </a:r>
            <a:r>
              <a:rPr lang="ru-RU" sz="4400" dirty="0"/>
              <a:t> и скопируйте содержимое файла </a:t>
            </a:r>
            <a:r>
              <a:rPr lang="en-US" sz="4400" dirty="0"/>
              <a:t>sample-7.html</a:t>
            </a:r>
            <a:r>
              <a:rPr lang="ru-RU" sz="4400" dirty="0"/>
              <a:t> </a:t>
            </a:r>
            <a:br>
              <a:rPr lang="en-US" sz="4400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653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C69ED7-1A16-4B21-909E-651E529B2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461" y="0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Добавление скрипта, отображающего всплывающее окошко с системной датой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AC0825-B451-470A-BF43-8D0C6E7C5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6" y="1279825"/>
            <a:ext cx="6182823" cy="5437497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EBD4611-6FDB-4BDA-9E61-1E9F6780BBEF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852246" y="5974971"/>
            <a:ext cx="36975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6B126C-6581-422C-B9A2-EE1F4BF1CC34}"/>
              </a:ext>
            </a:extLst>
          </p:cNvPr>
          <p:cNvSpPr txBox="1"/>
          <p:nvPr/>
        </p:nvSpPr>
        <p:spPr>
          <a:xfrm>
            <a:off x="10222522" y="5486399"/>
            <a:ext cx="1817077" cy="6463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ru-RU" dirty="0"/>
              <a:t>Отобразить в браузере </a:t>
            </a:r>
            <a:r>
              <a:rPr lang="en-US" dirty="0"/>
              <a:t>F5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1A8987-65A8-49D2-B564-23D9AACF0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48" r="51195"/>
          <a:stretch/>
        </p:blipFill>
        <p:spPr>
          <a:xfrm>
            <a:off x="5549775" y="5284226"/>
            <a:ext cx="4309331" cy="1381491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7F90B252-4160-45F1-A8E5-779B12980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82764"/>
            <a:ext cx="65" cy="7655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04742" rIns="0" bIns="10474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ABC04B-450B-4775-9047-DB470F115B97}"/>
              </a:ext>
            </a:extLst>
          </p:cNvPr>
          <p:cNvSpPr txBox="1"/>
          <p:nvPr/>
        </p:nvSpPr>
        <p:spPr>
          <a:xfrm>
            <a:off x="6475899" y="1701452"/>
            <a:ext cx="5453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13130"/>
                </a:solidFill>
                <a:effectLst/>
                <a:latin typeface="BlinkMacSystemFont"/>
              </a:rPr>
              <a:t>Скрипт во внешнем файле можно вставить с помощью 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/script.js"&gt;&lt;/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313130"/>
                </a:solidFill>
                <a:effectLst/>
                <a:latin typeface="BlinkMacSystemFont"/>
              </a:rPr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9522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EA03F6-2D76-442A-9491-4089D8570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401" y="562706"/>
            <a:ext cx="6241250" cy="6084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9C4CE0-F0FB-441B-9BB2-D11F390E4D1B}"/>
              </a:ext>
            </a:extLst>
          </p:cNvPr>
          <p:cNvSpPr txBox="1"/>
          <p:nvPr/>
        </p:nvSpPr>
        <p:spPr>
          <a:xfrm>
            <a:off x="1319762" y="4349260"/>
            <a:ext cx="1817077" cy="9233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ru-RU" dirty="0"/>
              <a:t>Отобразить в </a:t>
            </a:r>
            <a:r>
              <a:rPr lang="ru-RU" dirty="0" err="1"/>
              <a:t>просмотрщике</a:t>
            </a:r>
            <a:r>
              <a:rPr lang="ru-RU" dirty="0"/>
              <a:t> </a:t>
            </a:r>
            <a:r>
              <a:rPr lang="en-US" dirty="0" err="1"/>
              <a:t>Ctrl+Shift+V</a:t>
            </a:r>
            <a:r>
              <a:rPr lang="ru-RU" dirty="0"/>
              <a:t> </a:t>
            </a:r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084DD076-FE11-4C97-9C6D-EA13B7E3C6DD}"/>
              </a:ext>
            </a:extLst>
          </p:cNvPr>
          <p:cNvSpPr/>
          <p:nvPr/>
        </p:nvSpPr>
        <p:spPr>
          <a:xfrm>
            <a:off x="2543908" y="5950308"/>
            <a:ext cx="1074493" cy="4242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68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B1BE1-0C71-4C85-A2A6-02283BEB5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Добавляем переменные,- результаты вычислений и др. действий, во всплывающих диалоговых окнах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2E4CCC-5686-4EDC-BC38-1E5AC8F6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2714625"/>
            <a:ext cx="5057775" cy="24955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9A05B3F-8406-422F-BD40-8E57C3E0D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425" y="4283075"/>
            <a:ext cx="2695575" cy="323850"/>
          </a:xfrm>
          <a:prstGeom prst="rect">
            <a:avLst/>
          </a:prstGeom>
        </p:spPr>
      </p:pic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459ECB88-AA65-4A3C-AC92-4FFBAEB7A725}"/>
              </a:ext>
            </a:extLst>
          </p:cNvPr>
          <p:cNvSpPr/>
          <p:nvPr/>
        </p:nvSpPr>
        <p:spPr>
          <a:xfrm>
            <a:off x="8902700" y="3660775"/>
            <a:ext cx="203200" cy="622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D173A-0F3F-4513-8EC6-8F67D5EA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 этом практическом занятии мы ознакомимся:</a:t>
            </a:r>
            <a:br>
              <a:rPr lang="ru-RU" dirty="0"/>
            </a:b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33EF38-AB99-4E97-A656-4813AF7DD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7939" cy="4351338"/>
          </a:xfrm>
        </p:spPr>
        <p:txBody>
          <a:bodyPr>
            <a:normAutofit/>
          </a:bodyPr>
          <a:lstStyle/>
          <a:p>
            <a:r>
              <a:rPr lang="ru-RU" dirty="0"/>
              <a:t>С некоторыми этапами подготовки:</a:t>
            </a:r>
          </a:p>
          <a:p>
            <a:pPr lvl="1"/>
            <a:r>
              <a:rPr lang="ru-RU" dirty="0"/>
              <a:t>Формирование структуры папок для хранения</a:t>
            </a:r>
          </a:p>
          <a:p>
            <a:pPr lvl="1"/>
            <a:r>
              <a:rPr lang="ru-RU" sz="2200" dirty="0"/>
              <a:t>Скачиванием и настройкой необходимого для работы программного обеспечения.</a:t>
            </a:r>
          </a:p>
          <a:p>
            <a:pPr lvl="1"/>
            <a:r>
              <a:rPr lang="ru-RU" sz="2200" dirty="0"/>
              <a:t>Подготовкой  и отправкой файла в каталог </a:t>
            </a:r>
            <a:r>
              <a:rPr lang="ru-RU" sz="2400" dirty="0"/>
              <a:t>на </a:t>
            </a:r>
            <a:r>
              <a:rPr lang="en-US" sz="2400" dirty="0"/>
              <a:t>GitHub</a:t>
            </a:r>
            <a:r>
              <a:rPr lang="ru-RU" sz="2400" dirty="0"/>
              <a:t> на постоянное хранение</a:t>
            </a:r>
            <a:r>
              <a:rPr lang="ru-RU" sz="2200" dirty="0"/>
              <a:t>  </a:t>
            </a:r>
          </a:p>
          <a:p>
            <a:r>
              <a:rPr lang="ru-RU" dirty="0"/>
              <a:t>Ознакомимся с вариантом облачного хранения проектов  и управления версиями в репозитории, понятием тега </a:t>
            </a:r>
          </a:p>
          <a:p>
            <a:r>
              <a:rPr lang="ru-RU" dirty="0"/>
              <a:t>Научимся использовать функции </a:t>
            </a:r>
            <a:r>
              <a:rPr lang="en-US" dirty="0"/>
              <a:t>Visual Studio Code</a:t>
            </a:r>
            <a:r>
              <a:rPr lang="ru-RU" dirty="0"/>
              <a:t> :</a:t>
            </a:r>
          </a:p>
          <a:p>
            <a:pPr lvl="1"/>
            <a:r>
              <a:rPr lang="ru-RU" dirty="0"/>
              <a:t>Применять </a:t>
            </a:r>
            <a:r>
              <a:rPr lang="en-US" dirty="0"/>
              <a:t>Js </a:t>
            </a:r>
            <a:r>
              <a:rPr lang="ru-RU" dirty="0"/>
              <a:t>при создании </a:t>
            </a:r>
            <a:r>
              <a:rPr lang="en-US" dirty="0"/>
              <a:t>html</a:t>
            </a:r>
            <a:r>
              <a:rPr lang="ru-RU" dirty="0"/>
              <a:t>-документ</a:t>
            </a:r>
            <a:r>
              <a:rPr lang="en-US" dirty="0"/>
              <a:t> </a:t>
            </a:r>
            <a:r>
              <a:rPr lang="ru-RU" dirty="0"/>
              <a:t> </a:t>
            </a:r>
          </a:p>
          <a:p>
            <a:pPr lvl="1"/>
            <a:r>
              <a:rPr lang="ru-RU" dirty="0"/>
              <a:t>Запускать отладку документа в </a:t>
            </a:r>
            <a:r>
              <a:rPr lang="en-US" dirty="0"/>
              <a:t>Visual Studio Code</a:t>
            </a:r>
            <a:endParaRPr lang="ru-RU" u="sng" dirty="0"/>
          </a:p>
          <a:p>
            <a:pPr lvl="1"/>
            <a:endParaRPr lang="ru-RU" dirty="0"/>
          </a:p>
          <a:p>
            <a:pPr lvl="1"/>
            <a:endParaRPr lang="ru-RU" dirty="0"/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49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AC1DF5-EB07-48B5-806C-6E7A8A2AA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Отображение странички с окошком  и системной датой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28BB26-99E9-4F87-8DEB-42ACC0B4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140" y="1325563"/>
            <a:ext cx="7047741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17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89ACA2-605C-4D04-B680-27F66167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 взаимодействия с пользователем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95066F-BCF0-4650-889A-AE4B304D4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 1. </a:t>
            </a:r>
            <a:r>
              <a:rPr lang="ru-RU" dirty="0" err="1"/>
              <a:t>alert</a:t>
            </a:r>
            <a:r>
              <a:rPr lang="ru-RU" dirty="0"/>
              <a:t> – просто выводит сообщение : </a:t>
            </a:r>
            <a:r>
              <a:rPr lang="ru-RU" dirty="0" err="1"/>
              <a:t>alert</a:t>
            </a:r>
            <a:r>
              <a:rPr lang="ru-RU" dirty="0"/>
              <a:t>(‘Привет’); </a:t>
            </a:r>
          </a:p>
          <a:p>
            <a:pPr marL="0" indent="0">
              <a:buNone/>
            </a:pPr>
            <a:r>
              <a:rPr lang="ru-RU" dirty="0"/>
              <a:t>2. </a:t>
            </a:r>
            <a:r>
              <a:rPr lang="ru-RU" dirty="0" err="1"/>
              <a:t>confirm</a:t>
            </a:r>
            <a:r>
              <a:rPr lang="ru-RU" dirty="0"/>
              <a:t> – выводит сообщение и ожидает реакции пользователя (кнопка OK дает результат </a:t>
            </a:r>
            <a:r>
              <a:rPr lang="ru-RU" dirty="0" err="1"/>
              <a:t>true</a:t>
            </a:r>
            <a:r>
              <a:rPr lang="ru-RU" dirty="0"/>
              <a:t>, </a:t>
            </a:r>
            <a:r>
              <a:rPr lang="ru-RU" dirty="0" err="1"/>
              <a:t>Cancel</a:t>
            </a:r>
            <a:r>
              <a:rPr lang="ru-RU" dirty="0"/>
              <a:t> – </a:t>
            </a:r>
            <a:r>
              <a:rPr lang="ru-RU" dirty="0" err="1"/>
              <a:t>false</a:t>
            </a:r>
            <a:r>
              <a:rPr lang="ru-RU" dirty="0"/>
              <a:t>): </a:t>
            </a:r>
            <a:r>
              <a:rPr lang="ru-RU" dirty="0" err="1"/>
              <a:t>confirm</a:t>
            </a:r>
            <a:r>
              <a:rPr lang="ru-RU" dirty="0"/>
              <a:t>(‘Закрыть страницу?’)</a:t>
            </a:r>
          </a:p>
          <a:p>
            <a:pPr marL="0" indent="0">
              <a:buNone/>
            </a:pPr>
            <a:r>
              <a:rPr lang="ru-RU" dirty="0"/>
              <a:t>3. </a:t>
            </a:r>
            <a:r>
              <a:rPr lang="ru-RU" dirty="0" err="1"/>
              <a:t>prompt</a:t>
            </a:r>
            <a:r>
              <a:rPr lang="ru-RU" dirty="0"/>
              <a:t> – выводит приглашение для ввода данных, дает результат – введенную информацию, а если ввод отменен – то </a:t>
            </a:r>
            <a:r>
              <a:rPr lang="ru-RU" dirty="0" err="1"/>
              <a:t>null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1941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1EFAE9-0BC0-4849-BC9F-B36C2EA0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Сделайте копию </a:t>
            </a:r>
            <a:r>
              <a:rPr lang="en-US" dirty="0"/>
              <a:t>htmljs_2.html</a:t>
            </a:r>
            <a:r>
              <a:rPr lang="ru-RU" dirty="0"/>
              <a:t>, вставьте переименуйте </a:t>
            </a:r>
            <a:r>
              <a:rPr lang="en-US" dirty="0" err="1"/>
              <a:t>htmljs</a:t>
            </a:r>
            <a:r>
              <a:rPr lang="en-US" dirty="0"/>
              <a:t>_</a:t>
            </a:r>
            <a:r>
              <a:rPr lang="ru-RU" dirty="0"/>
              <a:t>3</a:t>
            </a:r>
            <a:r>
              <a:rPr lang="en-US" dirty="0"/>
              <a:t>.html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FE9A2-7830-4217-AF58-0EF9FBED4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5B6398-7EA7-4835-BB7B-DBE86BA3E4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26" t="14791" r="26406" b="9931"/>
          <a:stretch/>
        </p:blipFill>
        <p:spPr>
          <a:xfrm>
            <a:off x="180975" y="1879600"/>
            <a:ext cx="3638981" cy="45497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E7DC23-6770-499B-8A19-3D751746AA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84" t="13958" r="23945" b="18125"/>
          <a:stretch/>
        </p:blipFill>
        <p:spPr>
          <a:xfrm>
            <a:off x="3819956" y="1879600"/>
            <a:ext cx="4214814" cy="46577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4B8EDE6-450B-4F00-8250-E9139EE5D1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10" t="13542" r="5898" b="6250"/>
          <a:stretch/>
        </p:blipFill>
        <p:spPr>
          <a:xfrm>
            <a:off x="6653429" y="2174876"/>
            <a:ext cx="4912303" cy="406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04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39B78D-BA77-42E1-9981-7B0868BE1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функций общения с пользователем </a:t>
            </a:r>
            <a:r>
              <a:rPr lang="it-IT" dirty="0"/>
              <a:t>confirm</a:t>
            </a:r>
            <a:r>
              <a:rPr lang="ru-RU" dirty="0"/>
              <a:t>,</a:t>
            </a:r>
            <a:r>
              <a:rPr lang="it-IT" dirty="0"/>
              <a:t> prompt</a:t>
            </a:r>
            <a:r>
              <a:rPr lang="ru-RU" dirty="0"/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A962C3-DD26-4DE5-8BE1-E81ECCF25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1"/>
          <a:stretch/>
        </p:blipFill>
        <p:spPr>
          <a:xfrm>
            <a:off x="1135062" y="2387600"/>
            <a:ext cx="6086475" cy="271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A1D8A7-8B4B-475B-9D42-476752879F89}"/>
              </a:ext>
            </a:extLst>
          </p:cNvPr>
          <p:cNvSpPr txBox="1"/>
          <p:nvPr/>
        </p:nvSpPr>
        <p:spPr>
          <a:xfrm>
            <a:off x="7786688" y="3700463"/>
            <a:ext cx="2591415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Значение по умолчанию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DE0ADCB6-7067-4D79-8815-EC609D039F28}"/>
              </a:ext>
            </a:extLst>
          </p:cNvPr>
          <p:cNvCxnSpPr>
            <a:stCxn id="3" idx="1"/>
          </p:cNvCxnSpPr>
          <p:nvPr/>
        </p:nvCxnSpPr>
        <p:spPr>
          <a:xfrm flipH="1">
            <a:off x="6586538" y="3885129"/>
            <a:ext cx="1200150" cy="358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082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829ECF-B492-4303-B72A-4169D757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24" y="428625"/>
            <a:ext cx="6010275" cy="1262063"/>
          </a:xfrm>
        </p:spPr>
        <p:txBody>
          <a:bodyPr/>
          <a:lstStyle/>
          <a:p>
            <a:r>
              <a:rPr lang="ru-RU" dirty="0"/>
              <a:t>Как исправить дату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F0ABBC9A-CF2D-4A0D-9B82-B199F4830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485" y="3536947"/>
            <a:ext cx="4343400" cy="1724025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12DC4A-616D-4A81-993B-C72DCDC73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560389"/>
            <a:ext cx="4762500" cy="18478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DB12E0-C583-4040-B82D-886406EB6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674" y="2217737"/>
            <a:ext cx="4448175" cy="1400175"/>
          </a:xfrm>
          <a:prstGeom prst="rect">
            <a:avLst/>
          </a:prstGeom>
        </p:spPr>
      </p:pic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id="{349C9C4F-27B2-4A0B-BF1D-5BF1A83E4E1A}"/>
              </a:ext>
            </a:extLst>
          </p:cNvPr>
          <p:cNvSpPr/>
          <p:nvPr/>
        </p:nvSpPr>
        <p:spPr>
          <a:xfrm>
            <a:off x="6743700" y="2217737"/>
            <a:ext cx="271463" cy="841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: вниз 8">
            <a:extLst>
              <a:ext uri="{FF2B5EF4-FFF2-40B4-BE49-F238E27FC236}">
                <a16:creationId xmlns:a16="http://schemas.microsoft.com/office/drawing/2014/main" id="{6113C4A8-9020-4334-A6F0-9CF266DBE2AB}"/>
              </a:ext>
            </a:extLst>
          </p:cNvPr>
          <p:cNvSpPr/>
          <p:nvPr/>
        </p:nvSpPr>
        <p:spPr>
          <a:xfrm>
            <a:off x="4114798" y="813594"/>
            <a:ext cx="342901" cy="971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D3FCEA-F1C2-4939-8754-EB2F417FA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25" y="5162550"/>
            <a:ext cx="4333875" cy="1695450"/>
          </a:xfrm>
          <a:prstGeom prst="rect">
            <a:avLst/>
          </a:prstGeom>
        </p:spPr>
      </p:pic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CCAC7F09-D420-4DE8-BE8A-633363F89DB3}"/>
              </a:ext>
            </a:extLst>
          </p:cNvPr>
          <p:cNvSpPr/>
          <p:nvPr/>
        </p:nvSpPr>
        <p:spPr>
          <a:xfrm>
            <a:off x="4662486" y="4237832"/>
            <a:ext cx="1352550" cy="357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796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61D7AF-2E3A-48B7-91B2-FBF1937C3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 Чтобы видеть с помощью консоли, что происходит с переменными, когда мы меняем дату, дополним скрипт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56ADB2-4ED2-4A02-985D-9591493F5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1"/>
          <a:stretch/>
        </p:blipFill>
        <p:spPr>
          <a:xfrm>
            <a:off x="263524" y="2914650"/>
            <a:ext cx="6086475" cy="27114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705D6F-912E-42F7-AA93-5A0FB7357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25" y="3943350"/>
            <a:ext cx="6162675" cy="10858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8D467C-9650-40C7-9287-5398C7D14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565" y="5452444"/>
            <a:ext cx="4716321" cy="125474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0539633-42DC-4252-9EB0-79EE58B87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452" y="5297179"/>
            <a:ext cx="4731983" cy="125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5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8B7C68-3AA0-4A50-A36D-635556EC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527FFB-DCE4-48CC-8106-A824777CD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Скрипт или сценарий – это подпрограмма. </a:t>
            </a:r>
          </a:p>
          <a:p>
            <a:r>
              <a:rPr lang="ru-RU" dirty="0"/>
              <a:t>Браузер встречает тег скрипт, останавливает отрисовку страницы, выполняет подпрограмму-скрипт, продолжает отрисовку страницы</a:t>
            </a:r>
            <a:endParaRPr lang="en-US" dirty="0"/>
          </a:p>
          <a:p>
            <a:r>
              <a:rPr lang="ru-RU" dirty="0"/>
              <a:t>скрипт – это программа на языке JavaScript</a:t>
            </a:r>
            <a:endParaRPr lang="en-US" dirty="0"/>
          </a:p>
          <a:p>
            <a:r>
              <a:rPr lang="ru-RU" dirty="0"/>
              <a:t>классы </a:t>
            </a:r>
            <a:r>
              <a:rPr lang="it-IT" dirty="0"/>
              <a:t>console.log</a:t>
            </a:r>
          </a:p>
          <a:p>
            <a:r>
              <a:rPr lang="it-IT" dirty="0"/>
              <a:t>.log </a:t>
            </a:r>
            <a:r>
              <a:rPr lang="ru-RU" dirty="0"/>
              <a:t>вызывает способность печатать объекта этого класса(метод)</a:t>
            </a:r>
          </a:p>
          <a:p>
            <a:r>
              <a:rPr lang="ru-RU" dirty="0"/>
              <a:t>(</a:t>
            </a:r>
            <a:r>
              <a:rPr lang="en-US" dirty="0"/>
              <a:t>“</a:t>
            </a:r>
            <a:r>
              <a:rPr lang="ru-RU" dirty="0"/>
              <a:t>Привет</a:t>
            </a:r>
            <a:r>
              <a:rPr lang="en-US" dirty="0"/>
              <a:t>”</a:t>
            </a:r>
            <a:r>
              <a:rPr lang="ru-RU" dirty="0"/>
              <a:t>)- параметр, который задается строкой</a:t>
            </a:r>
          </a:p>
        </p:txBody>
      </p:sp>
    </p:spTree>
    <p:extLst>
      <p:ext uri="{BB962C8B-B14F-4D97-AF65-F5344CB8AC3E}">
        <p14:creationId xmlns:p14="http://schemas.microsoft.com/office/powerpoint/2010/main" val="1621105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388BD0-2750-44F0-8243-BED67481A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A456E5-CDA2-49B9-9211-147FF2DCD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now</a:t>
            </a:r>
            <a:r>
              <a:rPr lang="ru-RU" dirty="0"/>
              <a:t> = </a:t>
            </a:r>
            <a:r>
              <a:rPr lang="ru-RU" dirty="0" err="1"/>
              <a:t>new</a:t>
            </a:r>
            <a:r>
              <a:rPr lang="ru-RU" dirty="0"/>
              <a:t> </a:t>
            </a:r>
            <a:r>
              <a:rPr lang="ru-RU" dirty="0" err="1"/>
              <a:t>Date</a:t>
            </a:r>
            <a:r>
              <a:rPr lang="ru-RU" dirty="0"/>
              <a:t>(); - создает объект-дату, задает ему значение (текущая дата) и размещает в переменной </a:t>
            </a:r>
            <a:r>
              <a:rPr lang="ru-RU" dirty="0" err="1"/>
              <a:t>now</a:t>
            </a:r>
            <a:r>
              <a:rPr lang="ru-RU" dirty="0"/>
              <a:t>.</a:t>
            </a:r>
          </a:p>
          <a:p>
            <a:r>
              <a:rPr lang="it-IT" dirty="0"/>
              <a:t>https://learn.javascript.ru/string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1361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F0E8DE-9F2B-47CF-A954-9C538952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A70FC4-411A-4F1E-814C-433210107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37" y="2024062"/>
            <a:ext cx="77057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16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EA155-C6F9-452A-AA2D-046BDA733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395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CF03D6-11E4-4454-8B5D-45E5965D0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53C08A-C7DD-4093-8262-A3D8E1B7C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9243"/>
            <a:ext cx="5153378" cy="4847150"/>
          </a:xfrm>
          <a:prstGeom prst="rect">
            <a:avLst/>
          </a:prstGeom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0447CF8A-F8D6-48E4-8D4E-9419CB301560}"/>
              </a:ext>
            </a:extLst>
          </p:cNvPr>
          <p:cNvSpPr/>
          <p:nvPr/>
        </p:nvSpPr>
        <p:spPr>
          <a:xfrm>
            <a:off x="273810" y="3096491"/>
            <a:ext cx="605641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9BC22A-13C6-4DA7-B048-1E9907B99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166" y="365125"/>
            <a:ext cx="5832023" cy="411672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40D599-7B9A-4A5F-94C1-9F981BF9B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820" y="4797759"/>
            <a:ext cx="4421980" cy="206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97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EEBD8-1092-4C4E-A49B-B1B48D6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292"/>
            <a:ext cx="10515600" cy="1325563"/>
          </a:xfrm>
        </p:spPr>
        <p:txBody>
          <a:bodyPr/>
          <a:lstStyle/>
          <a:p>
            <a:r>
              <a:rPr lang="ru-RU" sz="4000" dirty="0"/>
              <a:t>Задание</a:t>
            </a:r>
            <a:r>
              <a:rPr lang="en-US" sz="4000" dirty="0"/>
              <a:t> </a:t>
            </a:r>
            <a:r>
              <a:rPr lang="ru-RU" sz="4000" dirty="0"/>
              <a:t>2:</a:t>
            </a:r>
            <a:br>
              <a:rPr lang="ru-RU" sz="4000" dirty="0"/>
            </a:br>
            <a:endParaRPr lang="en-US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50DC93-727B-465E-9E1C-C706AAA9C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646" y="1149292"/>
            <a:ext cx="11488616" cy="546962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Требуется:</a:t>
            </a:r>
          </a:p>
          <a:p>
            <a:pPr lvl="1"/>
            <a:r>
              <a:rPr lang="ru-RU" sz="2800" dirty="0"/>
              <a:t> Запустить </a:t>
            </a:r>
            <a:r>
              <a:rPr lang="en-US" sz="2800" dirty="0"/>
              <a:t>Visual Studio Code</a:t>
            </a:r>
            <a:endParaRPr lang="ru-RU" sz="2800" dirty="0"/>
          </a:p>
          <a:p>
            <a:pPr lvl="1"/>
            <a:r>
              <a:rPr lang="ru-RU" sz="2800" dirty="0"/>
              <a:t>Создать в папке "Мои документы" папку “</a:t>
            </a:r>
            <a:r>
              <a:rPr lang="en-US" sz="2800" dirty="0"/>
              <a:t>Java_ </a:t>
            </a:r>
            <a:r>
              <a:rPr lang="en-US" sz="2800" dirty="0" err="1"/>
              <a:t>Numgroup</a:t>
            </a:r>
            <a:r>
              <a:rPr lang="ru-RU" sz="2800" dirty="0"/>
              <a:t>_</a:t>
            </a:r>
            <a:r>
              <a:rPr lang="en-US" sz="2800" dirty="0"/>
              <a:t>subgroup_0</a:t>
            </a:r>
            <a:r>
              <a:rPr lang="ru-RU" sz="2800" dirty="0"/>
              <a:t>2"</a:t>
            </a:r>
          </a:p>
          <a:p>
            <a:pPr lvl="1"/>
            <a:r>
              <a:rPr lang="ru-RU" sz="2800" dirty="0"/>
              <a:t>Клонировать файл </a:t>
            </a:r>
            <a:r>
              <a:rPr lang="en-US" sz="2800" dirty="0"/>
              <a:t>sample-7.html</a:t>
            </a:r>
          </a:p>
          <a:p>
            <a:pPr lvl="2"/>
            <a:r>
              <a:rPr lang="ru-RU" dirty="0"/>
              <a:t>Сохранить файл локально</a:t>
            </a:r>
          </a:p>
          <a:p>
            <a:pPr lvl="2"/>
            <a:r>
              <a:rPr lang="ru-RU" dirty="0"/>
              <a:t>Прочитать файл </a:t>
            </a:r>
            <a:r>
              <a:rPr lang="en-US" dirty="0"/>
              <a:t>HTML Preview </a:t>
            </a:r>
            <a:endParaRPr lang="ru-RU" dirty="0"/>
          </a:p>
          <a:p>
            <a:pPr lvl="1"/>
            <a:r>
              <a:rPr lang="ru-RU" sz="2800" dirty="0"/>
              <a:t>Создать </a:t>
            </a:r>
            <a:r>
              <a:rPr lang="en-US" sz="2800" dirty="0"/>
              <a:t>Htmljs_1.html</a:t>
            </a:r>
          </a:p>
          <a:p>
            <a:pPr lvl="2"/>
            <a:r>
              <a:rPr lang="ru-RU" dirty="0"/>
              <a:t>Скопировать в него содержимое файла </a:t>
            </a:r>
            <a:r>
              <a:rPr lang="en-US" sz="2000" dirty="0"/>
              <a:t>sample-7.html</a:t>
            </a:r>
            <a:endParaRPr lang="ru-RU" dirty="0"/>
          </a:p>
          <a:p>
            <a:pPr lvl="2"/>
            <a:r>
              <a:rPr lang="ru-RU" dirty="0"/>
              <a:t>Создать скрипт , который бы выводил во всплывающем окне дату, имя, возраст и приветствие </a:t>
            </a:r>
          </a:p>
          <a:p>
            <a:pPr lvl="1"/>
            <a:r>
              <a:rPr lang="ru-RU" sz="2800" dirty="0"/>
              <a:t>Создать </a:t>
            </a:r>
            <a:r>
              <a:rPr lang="en-US" sz="2800" dirty="0" err="1"/>
              <a:t>Htmljs</a:t>
            </a:r>
            <a:r>
              <a:rPr lang="en-US" sz="2800" dirty="0"/>
              <a:t>_</a:t>
            </a:r>
            <a:r>
              <a:rPr lang="ru-RU" sz="2800" dirty="0"/>
              <a:t>2</a:t>
            </a:r>
            <a:r>
              <a:rPr lang="en-US" sz="2800" dirty="0"/>
              <a:t>.html</a:t>
            </a:r>
          </a:p>
          <a:p>
            <a:pPr lvl="2"/>
            <a:r>
              <a:rPr lang="ru-RU" dirty="0"/>
              <a:t>Скопировать в него содержимое файла </a:t>
            </a:r>
            <a:r>
              <a:rPr lang="en-US" sz="2000" dirty="0"/>
              <a:t>sample-7.html</a:t>
            </a:r>
            <a:endParaRPr lang="ru-RU" sz="2000" dirty="0"/>
          </a:p>
          <a:p>
            <a:pPr lvl="2"/>
            <a:r>
              <a:rPr lang="ru-RU" dirty="0"/>
              <a:t>Создать скрипт , который бы выводил системную дату на консоль</a:t>
            </a:r>
          </a:p>
          <a:p>
            <a:pPr lvl="2"/>
            <a:r>
              <a:rPr lang="ru-RU" dirty="0"/>
              <a:t>Создать скрипт , который бы выводил системную дату во всплывающем окне</a:t>
            </a:r>
          </a:p>
          <a:p>
            <a:pPr lvl="1"/>
            <a:r>
              <a:rPr lang="ru-RU" sz="2800" dirty="0"/>
              <a:t>Создать </a:t>
            </a:r>
            <a:r>
              <a:rPr lang="en-US" sz="2800" dirty="0" err="1"/>
              <a:t>Htmljs</a:t>
            </a:r>
            <a:r>
              <a:rPr lang="en-US" sz="2800" dirty="0"/>
              <a:t>_</a:t>
            </a:r>
            <a:r>
              <a:rPr lang="ru-RU" sz="2800" dirty="0"/>
              <a:t>3</a:t>
            </a:r>
            <a:r>
              <a:rPr lang="en-US" sz="2800" dirty="0"/>
              <a:t>.html</a:t>
            </a:r>
            <a:endParaRPr lang="ru-RU" sz="2800" dirty="0"/>
          </a:p>
          <a:p>
            <a:pPr lvl="2"/>
            <a:r>
              <a:rPr lang="ru-RU" sz="1700" dirty="0"/>
              <a:t>Скопировать в него содержимое файла </a:t>
            </a:r>
            <a:r>
              <a:rPr lang="en-US" sz="1700" dirty="0" err="1"/>
              <a:t>Htmljs</a:t>
            </a:r>
            <a:r>
              <a:rPr lang="en-US" sz="1700" dirty="0"/>
              <a:t>_</a:t>
            </a:r>
            <a:r>
              <a:rPr lang="ru-RU" sz="1700" dirty="0"/>
              <a:t>2</a:t>
            </a:r>
            <a:r>
              <a:rPr lang="en-US" sz="1700" dirty="0"/>
              <a:t>.html</a:t>
            </a:r>
            <a:endParaRPr lang="ru-RU" sz="1700" dirty="0"/>
          </a:p>
          <a:p>
            <a:pPr lvl="2"/>
            <a:r>
              <a:rPr lang="ru-RU" sz="1700" dirty="0"/>
              <a:t>Создать скрипт , который бы осуществлял взаимодействие с пользователем</a:t>
            </a:r>
          </a:p>
          <a:p>
            <a:pPr lvl="1"/>
            <a:r>
              <a:rPr lang="ru-RU" sz="2800" dirty="0"/>
              <a:t>Отправить файл в </a:t>
            </a:r>
            <a:r>
              <a:rPr lang="en-US" sz="2800" dirty="0"/>
              <a:t>GitHub</a:t>
            </a:r>
            <a:r>
              <a:rPr lang="ru-RU" sz="2800" dirty="0"/>
              <a:t> на постоянное хранение  </a:t>
            </a:r>
          </a:p>
          <a:p>
            <a:pPr lvl="2"/>
            <a:endParaRPr lang="ru-RU" sz="1700" dirty="0"/>
          </a:p>
          <a:p>
            <a:pPr lvl="2"/>
            <a:endParaRPr lang="ru-RU" sz="1700" dirty="0"/>
          </a:p>
          <a:p>
            <a:pPr lvl="2"/>
            <a:endParaRPr lang="en-US" sz="1700" dirty="0"/>
          </a:p>
          <a:p>
            <a:pPr marL="914400" lvl="2" indent="0">
              <a:buNone/>
            </a:pPr>
            <a:endParaRPr lang="ru-RU" dirty="0"/>
          </a:p>
          <a:p>
            <a:pPr lvl="2"/>
            <a:endParaRPr lang="ru-RU" dirty="0"/>
          </a:p>
          <a:p>
            <a:pPr lvl="2"/>
            <a:endParaRPr lang="ru-RU" dirty="0"/>
          </a:p>
          <a:p>
            <a:pPr lvl="2"/>
            <a:endParaRPr lang="ru-RU" dirty="0"/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676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575DE0F-5B38-472E-9F71-8046FC34A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462" y="4883620"/>
            <a:ext cx="4781550" cy="16002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6153C4-67A1-4FF0-BA57-B285063F6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805" y="1915554"/>
            <a:ext cx="4143375" cy="27432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D7A5F-1861-4A48-9D03-47A36A99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</a:t>
            </a:r>
            <a:r>
              <a:rPr lang="en-US" dirty="0"/>
              <a:t>  </a:t>
            </a:r>
            <a:r>
              <a:rPr lang="ru-RU" dirty="0"/>
              <a:t> подготовки дублирования локальных  файлов в </a:t>
            </a:r>
            <a:r>
              <a:rPr lang="en-US" dirty="0"/>
              <a:t>GitHub</a:t>
            </a:r>
            <a:endParaRPr lang="ru-RU" dirty="0"/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E9DC0300-7191-484D-AFFC-2EA7117BB998}"/>
              </a:ext>
            </a:extLst>
          </p:cNvPr>
          <p:cNvSpPr/>
          <p:nvPr/>
        </p:nvSpPr>
        <p:spPr>
          <a:xfrm rot="10800000">
            <a:off x="4767942" y="2867997"/>
            <a:ext cx="73152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AB5EB4-DF46-4539-8592-947A2955D919}"/>
              </a:ext>
            </a:extLst>
          </p:cNvPr>
          <p:cNvSpPr txBox="1"/>
          <p:nvPr/>
        </p:nvSpPr>
        <p:spPr>
          <a:xfrm>
            <a:off x="5065956" y="2867997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 Ввести название</a:t>
            </a:r>
          </a:p>
          <a:p>
            <a:r>
              <a:rPr lang="ru-RU" dirty="0"/>
              <a:t> изменения(имя-версия)</a:t>
            </a:r>
          </a:p>
        </p:txBody>
      </p:sp>
      <p:sp>
        <p:nvSpPr>
          <p:cNvPr id="15" name="Стрелка: вниз 14">
            <a:extLst>
              <a:ext uri="{FF2B5EF4-FFF2-40B4-BE49-F238E27FC236}">
                <a16:creationId xmlns:a16="http://schemas.microsoft.com/office/drawing/2014/main" id="{F250EAE3-F2DA-4B20-B764-00B050CF1540}"/>
              </a:ext>
            </a:extLst>
          </p:cNvPr>
          <p:cNvSpPr/>
          <p:nvPr/>
        </p:nvSpPr>
        <p:spPr>
          <a:xfrm>
            <a:off x="4490002" y="1754411"/>
            <a:ext cx="339635" cy="7053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</a:p>
        </p:txBody>
      </p:sp>
      <p:sp>
        <p:nvSpPr>
          <p:cNvPr id="16" name="Стрелка: вниз 15">
            <a:extLst>
              <a:ext uri="{FF2B5EF4-FFF2-40B4-BE49-F238E27FC236}">
                <a16:creationId xmlns:a16="http://schemas.microsoft.com/office/drawing/2014/main" id="{B807C5AD-24F2-4E9D-9794-FCEDAED92905}"/>
              </a:ext>
            </a:extLst>
          </p:cNvPr>
          <p:cNvSpPr/>
          <p:nvPr/>
        </p:nvSpPr>
        <p:spPr>
          <a:xfrm>
            <a:off x="7056318" y="5350617"/>
            <a:ext cx="352697" cy="6662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B4E71-9B3A-423D-A7E5-BDBF400DEFFF}"/>
              </a:ext>
            </a:extLst>
          </p:cNvPr>
          <p:cNvSpPr txBox="1"/>
          <p:nvPr/>
        </p:nvSpPr>
        <p:spPr>
          <a:xfrm>
            <a:off x="2670014" y="2867997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1_1</a:t>
            </a:r>
          </a:p>
        </p:txBody>
      </p:sp>
    </p:spTree>
    <p:extLst>
      <p:ext uri="{BB962C8B-B14F-4D97-AF65-F5344CB8AC3E}">
        <p14:creationId xmlns:p14="http://schemas.microsoft.com/office/powerpoint/2010/main" val="1891339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9C7D5C-413D-4BA5-BA88-635E2E6C0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91EC5D-4B2C-4CB8-8BF6-2101D8515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07B33B-A42F-4825-97EC-748390BC7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68" t="2818" r="18547" b="19274"/>
          <a:stretch/>
        </p:blipFill>
        <p:spPr>
          <a:xfrm>
            <a:off x="2307102" y="803105"/>
            <a:ext cx="7343335" cy="537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68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71A2C5-3F9C-4B4F-9308-61A612C7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54BA62-6B1D-42CE-A899-3C858FB2B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98FE8E-BF6A-4E7D-942C-3C1FEAEF5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313"/>
            <a:ext cx="12192000" cy="372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81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369B4A-06C0-49F2-B047-74DD95B6D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7CA586-6155-4D48-8564-4B0EFAE5B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585CAE-514B-474A-BEBD-E736D9C75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464"/>
            <a:ext cx="11792140" cy="489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5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4213D-CF44-4219-B656-A6B005976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Пошаговый пример выполнения задания 2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0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88A537-E220-4994-8574-CEFF6A7F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 расширения </a:t>
            </a:r>
            <a:r>
              <a:rPr lang="en-US" dirty="0"/>
              <a:t>HTML Preview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3F2370-2677-4E27-BA4A-7678D7608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299" y="1763357"/>
            <a:ext cx="6746875" cy="4641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E795B7-36C0-4D75-B403-6C8F95A4F791}"/>
              </a:ext>
            </a:extLst>
          </p:cNvPr>
          <p:cNvSpPr txBox="1"/>
          <p:nvPr/>
        </p:nvSpPr>
        <p:spPr>
          <a:xfrm>
            <a:off x="6501544" y="3763054"/>
            <a:ext cx="1265796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установить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78DC9D-EDD1-4FCA-BEC2-DA40FE85038C}"/>
              </a:ext>
            </a:extLst>
          </p:cNvPr>
          <p:cNvSpPr txBox="1"/>
          <p:nvPr/>
        </p:nvSpPr>
        <p:spPr>
          <a:xfrm>
            <a:off x="6199858" y="3776462"/>
            <a:ext cx="301686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35544A-EDA9-438C-92BF-6B231EBEB0DA}"/>
              </a:ext>
            </a:extLst>
          </p:cNvPr>
          <p:cNvSpPr txBox="1"/>
          <p:nvPr/>
        </p:nvSpPr>
        <p:spPr>
          <a:xfrm>
            <a:off x="6426442" y="2587841"/>
            <a:ext cx="301686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F15FE28-DE5F-4085-830B-03B0BC121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952" y="2771096"/>
            <a:ext cx="3048000" cy="323850"/>
          </a:xfrm>
          <a:prstGeom prst="rect">
            <a:avLst/>
          </a:prstGeom>
          <a:ln w="28575"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69C0D73-D314-4773-A0EC-2FF3881C1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858" y="2567352"/>
            <a:ext cx="3048000" cy="58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78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C78C6B-C074-4703-98B3-91F67AFC7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53359"/>
            <a:ext cx="10515600" cy="1325563"/>
          </a:xfrm>
        </p:spPr>
        <p:txBody>
          <a:bodyPr/>
          <a:lstStyle/>
          <a:p>
            <a:r>
              <a:rPr lang="ru-RU" dirty="0"/>
              <a:t>Расширение для отображения странички непосредственно в </a:t>
            </a:r>
            <a:r>
              <a:rPr lang="en-US" dirty="0"/>
              <a:t>Visual Studio Code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55B05E-CA4B-4204-9784-10E0385E4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61B7E7-83B9-43E6-9A01-0647C6AE2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530"/>
            <a:ext cx="12192000" cy="548552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2EA1A35-E35B-4B07-9BE2-B4EEBB17811C}"/>
              </a:ext>
            </a:extLst>
          </p:cNvPr>
          <p:cNvSpPr/>
          <p:nvPr/>
        </p:nvSpPr>
        <p:spPr>
          <a:xfrm>
            <a:off x="6096000" y="5826369"/>
            <a:ext cx="3985846" cy="7854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F96872FC-DA5D-4A19-9813-A410238511CE}"/>
              </a:ext>
            </a:extLst>
          </p:cNvPr>
          <p:cNvSpPr/>
          <p:nvPr/>
        </p:nvSpPr>
        <p:spPr>
          <a:xfrm>
            <a:off x="5052646" y="6015155"/>
            <a:ext cx="1043354" cy="596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287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1D484B-4C6E-47BC-A8DF-9995B0AF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шаблона</a:t>
            </a:r>
            <a:r>
              <a:rPr lang="en-US" dirty="0"/>
              <a:t> </a:t>
            </a:r>
            <a:r>
              <a:rPr lang="ru-RU" dirty="0"/>
              <a:t>(клонирование из репозитория </a:t>
            </a:r>
            <a:r>
              <a:rPr lang="en-US" dirty="0"/>
              <a:t>html </a:t>
            </a:r>
            <a:r>
              <a:rPr lang="ru-RU" dirty="0"/>
              <a:t>в </a:t>
            </a:r>
            <a:r>
              <a:rPr lang="ru-RU"/>
              <a:t>свою папку)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53935E-1CF8-4C70-9030-6D2F3F0AF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57551D-3206-40A0-8432-819B0859C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86" t="18857" r="75182" b="53143"/>
          <a:stretch/>
        </p:blipFill>
        <p:spPr>
          <a:xfrm>
            <a:off x="724935" y="2209388"/>
            <a:ext cx="672065" cy="2625634"/>
          </a:xfrm>
          <a:prstGeom prst="rect">
            <a:avLst/>
          </a:prstGeom>
        </p:spPr>
      </p:pic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C16CC79E-90A6-43C7-AF56-6D702D897FE7}"/>
              </a:ext>
            </a:extLst>
          </p:cNvPr>
          <p:cNvSpPr/>
          <p:nvPr/>
        </p:nvSpPr>
        <p:spPr>
          <a:xfrm rot="16200000">
            <a:off x="268133" y="3324585"/>
            <a:ext cx="248195" cy="8164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654263-777B-48D0-901F-418DF202E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581" y="3147332"/>
            <a:ext cx="3181973" cy="1504987"/>
          </a:xfrm>
          <a:prstGeom prst="rect">
            <a:avLst/>
          </a:prstGeom>
        </p:spPr>
      </p:pic>
      <p:sp>
        <p:nvSpPr>
          <p:cNvPr id="9" name="Стрелка: вниз 8">
            <a:extLst>
              <a:ext uri="{FF2B5EF4-FFF2-40B4-BE49-F238E27FC236}">
                <a16:creationId xmlns:a16="http://schemas.microsoft.com/office/drawing/2014/main" id="{98DFD4D3-5B75-49CC-8B8D-8F886D37DFC4}"/>
              </a:ext>
            </a:extLst>
          </p:cNvPr>
          <p:cNvSpPr/>
          <p:nvPr/>
        </p:nvSpPr>
        <p:spPr>
          <a:xfrm>
            <a:off x="11001103" y="2663104"/>
            <a:ext cx="352697" cy="6074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E2ABDC-02E5-4383-B0A6-1E139B5F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849" y="2522058"/>
            <a:ext cx="2876100" cy="228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66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92093D-6645-4B5C-818F-D8672C34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Адрес который нужно скопировать в строку приглашения браузера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C00DCB-0907-4E96-B71D-D0ADE41AD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https://github.com/Elena-Samarkina/Java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0CD563-4D15-48C0-902C-6669E675E975}"/>
              </a:ext>
            </a:extLst>
          </p:cNvPr>
          <p:cNvSpPr txBox="1"/>
          <p:nvPr/>
        </p:nvSpPr>
        <p:spPr>
          <a:xfrm>
            <a:off x="1852246" y="3539589"/>
            <a:ext cx="6563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13130"/>
                </a:solidFill>
                <a:effectLst/>
                <a:latin typeface="BlinkMacSystemFont"/>
              </a:rPr>
              <a:t>Как правило, только простейшие скрипты помещаются в HTML. Более сложные выделяются в отдельные файлы.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5788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4C4DB2-223C-479D-8F76-9FFD62CA8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Клонирование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227749-DBE7-4502-84FE-5096F0256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1DA6A7-DE73-4F69-A9A1-E78B02407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64" t="21524" r="35607" b="29715"/>
          <a:stretch/>
        </p:blipFill>
        <p:spPr>
          <a:xfrm>
            <a:off x="4580346" y="617743"/>
            <a:ext cx="5172891" cy="3344091"/>
          </a:xfrm>
          <a:prstGeom prst="rect">
            <a:avLst/>
          </a:prstGeom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3AB75082-8109-4F77-ABFE-65672CAD1B34}"/>
              </a:ext>
            </a:extLst>
          </p:cNvPr>
          <p:cNvSpPr/>
          <p:nvPr/>
        </p:nvSpPr>
        <p:spPr>
          <a:xfrm>
            <a:off x="5212080" y="1826239"/>
            <a:ext cx="1031966" cy="248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7E89241-B6A7-4602-AC86-8C3DC549B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4" y="3248798"/>
            <a:ext cx="7403444" cy="11798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DA1A9D-139E-4201-BEC7-53166802B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541" y="3508031"/>
            <a:ext cx="5477929" cy="2803869"/>
          </a:xfrm>
          <a:prstGeom prst="rect">
            <a:avLst/>
          </a:prstGeom>
        </p:spPr>
      </p:pic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A9A1499C-5E80-4DAD-94E3-8A7E41AC049A}"/>
              </a:ext>
            </a:extLst>
          </p:cNvPr>
          <p:cNvSpPr/>
          <p:nvPr/>
        </p:nvSpPr>
        <p:spPr>
          <a:xfrm>
            <a:off x="10635565" y="3961834"/>
            <a:ext cx="564472" cy="1179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E4A0A6-5EB7-46A2-96E3-69101365EE0F}"/>
              </a:ext>
            </a:extLst>
          </p:cNvPr>
          <p:cNvSpPr txBox="1"/>
          <p:nvPr/>
        </p:nvSpPr>
        <p:spPr>
          <a:xfrm>
            <a:off x="9290158" y="5197682"/>
            <a:ext cx="2690813" cy="30777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Java_ </a:t>
            </a:r>
            <a:r>
              <a:rPr lang="en-US" sz="1400" dirty="0" err="1"/>
              <a:t>Numgroup</a:t>
            </a:r>
            <a:r>
              <a:rPr lang="ru-RU" sz="1400" dirty="0"/>
              <a:t>_</a:t>
            </a:r>
            <a:r>
              <a:rPr lang="en-US" sz="1400" dirty="0"/>
              <a:t>subgroup_0</a:t>
            </a:r>
            <a:r>
              <a:rPr lang="ru-RU" sz="1400" dirty="0"/>
              <a:t>2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C70CBB2-A8ED-46D6-8B46-193BD958D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223" y="5807752"/>
            <a:ext cx="3476625" cy="9048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2413138-BEBC-42E0-BC31-72B6D8955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12" y="1206707"/>
            <a:ext cx="685800" cy="3990975"/>
          </a:xfrm>
          <a:prstGeom prst="rect">
            <a:avLst/>
          </a:prstGeom>
        </p:spPr>
      </p:pic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BCE8D03D-5024-4056-B726-3FBDFA1CC83B}"/>
              </a:ext>
            </a:extLst>
          </p:cNvPr>
          <p:cNvSpPr/>
          <p:nvPr/>
        </p:nvSpPr>
        <p:spPr>
          <a:xfrm rot="10800000">
            <a:off x="613454" y="2789462"/>
            <a:ext cx="615462" cy="291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A89382-7390-4B82-B242-518A4306E99F}"/>
              </a:ext>
            </a:extLst>
          </p:cNvPr>
          <p:cNvSpPr txBox="1"/>
          <p:nvPr/>
        </p:nvSpPr>
        <p:spPr>
          <a:xfrm>
            <a:off x="1247599" y="2739038"/>
            <a:ext cx="30168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7566367-FB1E-4883-99B7-DC5A8DC3C2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01" y="3548944"/>
            <a:ext cx="6871562" cy="126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698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654</Words>
  <Application>Microsoft Office PowerPoint</Application>
  <PresentationFormat>Широкоэкранный</PresentationFormat>
  <Paragraphs>91</Paragraphs>
  <Slides>33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9" baseType="lpstr">
      <vt:lpstr>Arial</vt:lpstr>
      <vt:lpstr>BlinkMacSystemFont</vt:lpstr>
      <vt:lpstr>Calibri</vt:lpstr>
      <vt:lpstr>Calibri Light</vt:lpstr>
      <vt:lpstr>Consolas</vt:lpstr>
      <vt:lpstr>Тема Office</vt:lpstr>
      <vt:lpstr>Практическое занятие 2. JavaScript и html в Visual Studio Code</vt:lpstr>
      <vt:lpstr>На этом практическом занятии мы ознакомимся: </vt:lpstr>
      <vt:lpstr>Задание 2: </vt:lpstr>
      <vt:lpstr>Пошаговый пример выполнения задания 2 </vt:lpstr>
      <vt:lpstr>Установка расширения HTML Preview</vt:lpstr>
      <vt:lpstr>Расширение для отображения странички непосредственно в Visual Studio Code</vt:lpstr>
      <vt:lpstr>Использование шаблона (клонирование из репозитория html в свою папку)</vt:lpstr>
      <vt:lpstr>Адрес который нужно скопировать в строку приглашения браузера</vt:lpstr>
      <vt:lpstr>Клонирование</vt:lpstr>
      <vt:lpstr>Результат клонирования</vt:lpstr>
      <vt:lpstr>Отображения странички html непосредственно в Visual Studio Code</vt:lpstr>
      <vt:lpstr>Копирование содержимого sample-7.html в файл Htmljs_1.html</vt:lpstr>
      <vt:lpstr>Вывод значения (даты)в браузере</vt:lpstr>
      <vt:lpstr>https://learn.javascript.ru/var</vt:lpstr>
      <vt:lpstr>Использование нескольких переменных для формирования приветствия</vt:lpstr>
      <vt:lpstr>Для выполнения задания создайте Htmljs_2.html и скопируйте содержимое файла sample-7.html  </vt:lpstr>
      <vt:lpstr>Добавление скрипта, отображающего всплывающее окошко с системной датой</vt:lpstr>
      <vt:lpstr>Презентация PowerPoint</vt:lpstr>
      <vt:lpstr>Добавляем переменные,- результаты вычислений и др. действий, во всплывающих диалоговых окнах</vt:lpstr>
      <vt:lpstr>Отображение странички с окошком  и системной датой</vt:lpstr>
      <vt:lpstr>Функции взаимодействия с пользователем</vt:lpstr>
      <vt:lpstr>Сделайте копию htmljs_2.html, вставьте переименуйте htmljs_3.html</vt:lpstr>
      <vt:lpstr>Использование функций общения с пользователем confirm, prompt </vt:lpstr>
      <vt:lpstr>Как исправить дату?</vt:lpstr>
      <vt:lpstr> Чтобы видеть с помощью консоли, что происходит с переменными, когда мы меняем дату, дополним скрипт</vt:lpstr>
      <vt:lpstr>Термины</vt:lpstr>
      <vt:lpstr>Термины</vt:lpstr>
      <vt:lpstr>Операторы</vt:lpstr>
      <vt:lpstr>Презентация PowerPoint</vt:lpstr>
      <vt:lpstr>Алгоритм   подготовки дублирования локальных  файлов в GitHub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Практическое занятие 2. Java script и html в Visual Studio Code</dc:title>
  <dc:creator>Elena</dc:creator>
  <cp:lastModifiedBy>Elena</cp:lastModifiedBy>
  <cp:revision>33</cp:revision>
  <dcterms:created xsi:type="dcterms:W3CDTF">2022-03-01T15:51:15Z</dcterms:created>
  <dcterms:modified xsi:type="dcterms:W3CDTF">2022-03-03T16:12:31Z</dcterms:modified>
</cp:coreProperties>
</file>